
<file path=[Content_Types].xml><?xml version="1.0" encoding="utf-8"?>
<Types xmlns="http://schemas.openxmlformats.org/package/2006/content-types">
  <Default Extension="emf" ContentType="image/x-emf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257" r:id="rId2"/>
    <p:sldId id="293" r:id="rId3"/>
    <p:sldId id="261" r:id="rId4"/>
    <p:sldId id="295" r:id="rId5"/>
    <p:sldId id="285" r:id="rId6"/>
    <p:sldId id="286" r:id="rId7"/>
    <p:sldId id="290" r:id="rId8"/>
    <p:sldId id="301" r:id="rId9"/>
    <p:sldId id="291" r:id="rId10"/>
    <p:sldId id="259" r:id="rId11"/>
    <p:sldId id="296" r:id="rId12"/>
    <p:sldId id="297" r:id="rId13"/>
    <p:sldId id="299" r:id="rId14"/>
    <p:sldId id="292" r:id="rId15"/>
    <p:sldId id="298" r:id="rId16"/>
    <p:sldId id="300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F29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339"/>
    <p:restoredTop sz="95683" autoAdjust="0"/>
  </p:normalViewPr>
  <p:slideViewPr>
    <p:cSldViewPr snapToGrid="0" snapToObjects="1">
      <p:cViewPr varScale="1">
        <p:scale>
          <a:sx n="107" d="100"/>
          <a:sy n="107" d="100"/>
        </p:scale>
        <p:origin x="558" y="10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657C9A-3715-0440-99CF-13E9A687F9D5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381BDD-BAC9-A747-B74B-E53EDBE3C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4702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381BDD-BAC9-A747-B74B-E53EDBE3CD7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8551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43C087-4C39-7167-B0A9-E719C48AF7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FC0A877-87A0-9B98-4AB2-7D335C90A78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964195C-5F7E-2E7C-E236-5BCC2E89305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9E7DF6-8172-5A23-E3FB-79B8F2EEAEA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381BDD-BAC9-A747-B74B-E53EDBE3CD7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95775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381BDD-BAC9-A747-B74B-E53EDBE3CD7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47096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381BDD-BAC9-A747-B74B-E53EDBE3CD7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46437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381BDD-BAC9-A747-B74B-E53EDBE3CD7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70424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381BDD-BAC9-A747-B74B-E53EDBE3CD7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73331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22FBF8D-B685-B74E-AFC3-52F1C75E09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9451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30F3B1CA-97DD-8147-B463-52C749B859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E624A60-3608-4B48-AB03-5D8C92F1934A}"/>
              </a:ext>
            </a:extLst>
          </p:cNvPr>
          <p:cNvSpPr txBox="1"/>
          <p:nvPr userDrawn="1"/>
        </p:nvSpPr>
        <p:spPr>
          <a:xfrm>
            <a:off x="9341963" y="6362126"/>
            <a:ext cx="2611225" cy="323165"/>
          </a:xfrm>
          <a:prstGeom prst="rect">
            <a:avLst/>
          </a:prstGeom>
          <a:noFill/>
        </p:spPr>
        <p:txBody>
          <a:bodyPr wrap="square" bIns="0" rtlCol="0" anchor="b" anchorCtr="0">
            <a:spAutoFit/>
          </a:bodyPr>
          <a:lstStyle/>
          <a:p>
            <a:pPr algn="r"/>
            <a:r>
              <a:rPr lang="en-US" b="1" i="0" dirty="0" err="1">
                <a:solidFill>
                  <a:srgbClr val="5F295F"/>
                </a:solidFill>
                <a:latin typeface="Bitter SemiBold" pitchFamily="2" charset="77"/>
              </a:rPr>
              <a:t>ehu.ac.uk</a:t>
            </a:r>
            <a:endParaRPr lang="en-US" b="1" i="0" dirty="0">
              <a:solidFill>
                <a:srgbClr val="5F295F"/>
              </a:solidFill>
              <a:latin typeface="Bitter SemiBol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7173021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A84E84-FE74-2C45-AC50-9B443BFC3D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8A01CE-EEE3-264A-A4EC-FB55BAC0D7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A64DBC-F12E-C740-9C06-FF72E60AF8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err="1"/>
              <a:t>ehu.ac.uk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71115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E7B0A5-4510-2840-AA9E-A65CCFC775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F91D54-B8D7-0D4B-B388-F3887A3823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8C9233-707F-A54C-9E8B-AF589647F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err="1"/>
              <a:t>ehu.ac.uk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4271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72DF9C-63B0-E649-A264-F73A318839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99E2BC-D050-6546-B9CC-3E6B631AFF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3208969"/>
            <a:ext cx="5181600" cy="296799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E06B01-CF08-2145-9F58-E14F30FCF6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3180079"/>
            <a:ext cx="5181600" cy="2996884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9874D5-FDF1-5A43-BF27-1177E73C0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err="1"/>
              <a:t>ehu.ac.uk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59184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8A244E-6A77-B144-BCCF-3E88EEF4A3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79520" y="365125"/>
            <a:ext cx="7575868" cy="813435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EF2DF6-358E-D741-8D47-30CC9D8928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774462-CE41-134A-90AC-5FF5ED1D30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2C6A7F-3F45-D345-89DB-B9F75A4DD5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1971787-E3F0-844C-A8D6-1DD0DF1D7D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2DBBF37-7D62-0A4D-94E6-174855E898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err="1"/>
              <a:t>ehu.ac.uk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76030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51107E-24D7-A547-98AD-E58D14A40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27CE5A-964B-E74A-A16E-703532F66F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err="1"/>
              <a:t>ehu.ac.uk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94180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74C69A-1DAF-AF4C-B03F-3ACDCC366E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err="1"/>
              <a:t>ehu.ac.uk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2639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74C69A-1DAF-AF4C-B03F-3ACDCC366E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err="1"/>
              <a:t>ehu.ac.uk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7CF6877-1FBF-B34F-B01A-EF1A95CA16C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5280" y="1539875"/>
            <a:ext cx="11513820" cy="45180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4522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CC9D71-4623-F643-A8AD-47831B81C5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249680"/>
            <a:ext cx="3932237" cy="1534160"/>
          </a:xfrm>
        </p:spPr>
        <p:txBody>
          <a:bodyPr anchor="ctr" anchorCtr="0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08AEF0-4213-1E41-9388-EDED75DD2B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783840"/>
            <a:ext cx="3932237" cy="308514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D72726-CBD0-2548-A3B0-066CDC4BA5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err="1"/>
              <a:t>ehu.ac.uk</a:t>
            </a:r>
            <a:endParaRPr lang="en-US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5770F04F-50E6-274A-A7A4-17639C5AD78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960938" y="1463041"/>
            <a:ext cx="6507162" cy="440594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3769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F907A62-1A14-8A45-BE85-E2C93521CD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5451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0E66CA-86D3-CC49-AAB8-4881A9052E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180079"/>
            <a:ext cx="10515600" cy="29968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62A3EC-FB53-7B45-9AA4-52E3E20AB7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1" i="0">
                <a:solidFill>
                  <a:srgbClr val="5F295F"/>
                </a:solidFill>
                <a:latin typeface="Bitter SemiBold" pitchFamily="2" charset="77"/>
              </a:defRPr>
            </a:lvl1pPr>
          </a:lstStyle>
          <a:p>
            <a:r>
              <a:rPr lang="en-US" dirty="0" err="1"/>
              <a:t>ehu.ac.uk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9BA377F-1B85-4F40-8329-6C42CEB1F87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/>
          <a:srcRect t="56525"/>
          <a:stretch/>
        </p:blipFill>
        <p:spPr>
          <a:xfrm>
            <a:off x="0" y="0"/>
            <a:ext cx="12192000" cy="125233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87DCCC2-4B9E-DA40-85B5-6B43EA7BD7F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2"/>
          <a:srcRect t="81799"/>
          <a:stretch/>
        </p:blipFill>
        <p:spPr>
          <a:xfrm>
            <a:off x="0" y="6305550"/>
            <a:ext cx="10045700" cy="55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391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7" r:id="rId8"/>
    <p:sldLayoutId id="2147483656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rgbClr val="5F295F"/>
          </a:solidFill>
          <a:latin typeface="Bitter SemiBold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fif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1A520C1C-67CC-8640-9D34-712B90276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02511"/>
            <a:ext cx="10515600" cy="288632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300" dirty="0">
                <a:latin typeface="Bitter SemiBold"/>
              </a:rPr>
              <a:t>Getting the most from your Student Staff.</a:t>
            </a:r>
            <a:br>
              <a:rPr lang="en-US" sz="6000" dirty="0"/>
            </a:br>
            <a:br>
              <a:rPr lang="en-US" sz="6000" dirty="0"/>
            </a:br>
            <a:r>
              <a:rPr lang="en-US" sz="2200" dirty="0">
                <a:latin typeface="Bitter SemiBold"/>
              </a:rPr>
              <a:t>Caitlin </a:t>
            </a:r>
            <a:r>
              <a:rPr lang="en-US" sz="2200" dirty="0" err="1">
                <a:latin typeface="Bitter SemiBold"/>
              </a:rPr>
              <a:t>McEllenborough</a:t>
            </a:r>
            <a:r>
              <a:rPr lang="en-US" sz="2200" dirty="0">
                <a:latin typeface="Bitter SemiBold"/>
              </a:rPr>
              <a:t> – Education Liaison Officer </a:t>
            </a:r>
            <a:br>
              <a:rPr lang="en-US" sz="2200" dirty="0"/>
            </a:br>
            <a:r>
              <a:rPr lang="en-US" sz="2200" dirty="0">
                <a:latin typeface="Bitter SemiBold"/>
              </a:rPr>
              <a:t>Jo McKenna – Student Success Officer </a:t>
            </a:r>
            <a:endParaRPr lang="en-US" sz="3200" dirty="0">
              <a:latin typeface="Bitter SemiBold"/>
            </a:endParaRPr>
          </a:p>
        </p:txBody>
      </p:sp>
    </p:spTree>
    <p:extLst>
      <p:ext uri="{BB962C8B-B14F-4D97-AF65-F5344CB8AC3E}">
        <p14:creationId xmlns:p14="http://schemas.microsoft.com/office/powerpoint/2010/main" val="4897348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9A8AE7A7-BDE6-E143-BDAD-712A006AB8E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45994" y="2581835"/>
            <a:ext cx="10907806" cy="3395382"/>
          </a:xfrm>
        </p:spPr>
        <p:txBody>
          <a:bodyPr>
            <a:normAutofit fontScale="92500" lnSpcReduction="20000"/>
          </a:bodyPr>
          <a:lstStyle/>
          <a:p>
            <a:r>
              <a:rPr lang="en-GB" sz="2000" dirty="0"/>
              <a:t>Recruitment of Student Guides</a:t>
            </a:r>
          </a:p>
          <a:p>
            <a:r>
              <a:rPr lang="en-GB" sz="2000" dirty="0"/>
              <a:t>Training Day</a:t>
            </a:r>
          </a:p>
          <a:p>
            <a:r>
              <a:rPr lang="en-GB" sz="2000" dirty="0"/>
              <a:t>Types of work for Student Guides </a:t>
            </a:r>
          </a:p>
          <a:p>
            <a:endParaRPr lang="en-GB" sz="2000" dirty="0"/>
          </a:p>
          <a:p>
            <a:r>
              <a:rPr lang="en-GB" sz="2000" dirty="0"/>
              <a:t>Recruitment of Student Ambassadors</a:t>
            </a:r>
          </a:p>
          <a:p>
            <a:r>
              <a:rPr lang="en-GB" sz="2000" dirty="0"/>
              <a:t>Training Evening </a:t>
            </a:r>
          </a:p>
          <a:p>
            <a:r>
              <a:rPr lang="en-GB" sz="2000" dirty="0"/>
              <a:t>Types of work for Student Ambassadors</a:t>
            </a:r>
          </a:p>
          <a:p>
            <a:endParaRPr lang="en-GB" sz="2000" dirty="0"/>
          </a:p>
          <a:p>
            <a:r>
              <a:rPr lang="en-GB" sz="2000" dirty="0"/>
              <a:t>Incentives </a:t>
            </a:r>
          </a:p>
          <a:p>
            <a:r>
              <a:rPr lang="en-GB" sz="2000" dirty="0"/>
              <a:t>Cross Department Working  </a:t>
            </a:r>
          </a:p>
          <a:p>
            <a:endParaRPr lang="en-GB" sz="2000" dirty="0"/>
          </a:p>
        </p:txBody>
      </p:sp>
      <p:sp>
        <p:nvSpPr>
          <p:cNvPr id="3" name="Title 5">
            <a:extLst>
              <a:ext uri="{FF2B5EF4-FFF2-40B4-BE49-F238E27FC236}">
                <a16:creationId xmlns:a16="http://schemas.microsoft.com/office/drawing/2014/main" id="{E73C3B1F-6060-A374-1CFF-763DB6DF07FA}"/>
              </a:ext>
            </a:extLst>
          </p:cNvPr>
          <p:cNvSpPr txBox="1">
            <a:spLocks/>
          </p:cNvSpPr>
          <p:nvPr/>
        </p:nvSpPr>
        <p:spPr>
          <a:xfrm>
            <a:off x="445994" y="1621589"/>
            <a:ext cx="10515600" cy="96024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rgbClr val="5F295F"/>
                </a:solidFill>
                <a:latin typeface="Bitter SemiBold" pitchFamily="2" charset="77"/>
                <a:ea typeface="+mj-ea"/>
                <a:cs typeface="+mj-cs"/>
              </a:defRPr>
            </a:lvl1pPr>
          </a:lstStyle>
          <a:p>
            <a:r>
              <a:rPr lang="en-US" sz="3200" dirty="0" err="1"/>
              <a:t>Utilising</a:t>
            </a:r>
            <a:r>
              <a:rPr lang="en-US" sz="3200" dirty="0"/>
              <a:t> Students for Recruitment </a:t>
            </a:r>
          </a:p>
        </p:txBody>
      </p:sp>
      <p:pic>
        <p:nvPicPr>
          <p:cNvPr id="4" name="Picture 3" descr="A group of people in a lecture hall&#10;&#10;Description automatically generated">
            <a:extLst>
              <a:ext uri="{FF2B5EF4-FFF2-40B4-BE49-F238E27FC236}">
                <a16:creationId xmlns:a16="http://schemas.microsoft.com/office/drawing/2014/main" id="{D60D8A90-F096-07CD-CE6F-98F80D848A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7176" y="1616015"/>
            <a:ext cx="3253998" cy="4360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6704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066BE9-10B7-A5E5-7171-E3713646F7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27C15D4A-8538-4E16-0085-65ADAD8E58F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45994" y="2000283"/>
            <a:ext cx="9912927" cy="4042604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GB" sz="3100" u="sng" dirty="0"/>
              <a:t>Recruitment of Student Guides</a:t>
            </a:r>
          </a:p>
          <a:p>
            <a:r>
              <a:rPr lang="en-GB" dirty="0"/>
              <a:t>Coordinated by 1 person</a:t>
            </a:r>
          </a:p>
          <a:p>
            <a:r>
              <a:rPr lang="en-GB" dirty="0"/>
              <a:t>Involves an application process &amp; group interview</a:t>
            </a:r>
          </a:p>
          <a:p>
            <a:pPr marL="0" indent="0">
              <a:buNone/>
            </a:pPr>
            <a:endParaRPr lang="en-GB" sz="3100" dirty="0"/>
          </a:p>
          <a:p>
            <a:pPr marL="0" indent="0">
              <a:buNone/>
            </a:pPr>
            <a:r>
              <a:rPr lang="en-GB" sz="3100" u="sng" dirty="0"/>
              <a:t>Training Day</a:t>
            </a:r>
          </a:p>
          <a:p>
            <a:r>
              <a:rPr lang="en-GB" dirty="0">
                <a:latin typeface="Arial"/>
                <a:cs typeface="Arial"/>
              </a:rPr>
              <a:t>Specific role induction e.g. campus tour training, standards &amp;</a:t>
            </a:r>
          </a:p>
          <a:p>
            <a:pPr marL="0" indent="0">
              <a:buNone/>
            </a:pPr>
            <a:r>
              <a:rPr lang="en-GB" dirty="0">
                <a:latin typeface="Arial"/>
                <a:cs typeface="Arial"/>
              </a:rPr>
              <a:t>     working with the audience</a:t>
            </a:r>
            <a:endParaRPr lang="en-GB" dirty="0"/>
          </a:p>
          <a:p>
            <a:r>
              <a:rPr lang="en-GB" dirty="0"/>
              <a:t>Safeguarding</a:t>
            </a:r>
          </a:p>
          <a:p>
            <a:r>
              <a:rPr lang="en-GB" dirty="0"/>
              <a:t>Ice Breakers</a:t>
            </a:r>
          </a:p>
          <a:p>
            <a:endParaRPr lang="en-GB" sz="3100" dirty="0"/>
          </a:p>
          <a:p>
            <a:pPr marL="0" indent="0">
              <a:buNone/>
            </a:pPr>
            <a:r>
              <a:rPr lang="en-GB" sz="3100" u="sng" dirty="0"/>
              <a:t>Types of work for Student Guides </a:t>
            </a:r>
          </a:p>
          <a:p>
            <a:r>
              <a:rPr lang="en-GB" dirty="0">
                <a:latin typeface="Arial"/>
                <a:cs typeface="Arial"/>
              </a:rPr>
              <a:t>All work advertised &amp; allocated via HEAT</a:t>
            </a:r>
            <a:r>
              <a:rPr lang="en-GB" b="1" dirty="0">
                <a:latin typeface="Arial"/>
                <a:cs typeface="Arial"/>
              </a:rPr>
              <a:t> by all team members</a:t>
            </a:r>
            <a:endParaRPr lang="en-GB" b="1" dirty="0"/>
          </a:p>
          <a:p>
            <a:r>
              <a:rPr lang="en-GB" dirty="0"/>
              <a:t>Open Days, Bespoke School Visits, Taster Days, Packing Work</a:t>
            </a:r>
          </a:p>
          <a:p>
            <a:endParaRPr lang="en-GB" sz="1900" dirty="0"/>
          </a:p>
          <a:p>
            <a:pPr marL="0" indent="0">
              <a:buNone/>
            </a:pPr>
            <a:r>
              <a:rPr lang="en-GB" sz="2900" b="1" dirty="0"/>
              <a:t>All guides are selected and trained to ensure the best experience for all visitors on campus.</a:t>
            </a:r>
          </a:p>
          <a:p>
            <a:endParaRPr lang="en-GB" sz="1900" dirty="0"/>
          </a:p>
          <a:p>
            <a:pPr marL="0" indent="0">
              <a:buNone/>
            </a:pPr>
            <a:endParaRPr lang="en-GB" sz="1900" dirty="0"/>
          </a:p>
          <a:p>
            <a:endParaRPr lang="en-GB" sz="2000" dirty="0"/>
          </a:p>
          <a:p>
            <a:endParaRPr lang="en-GB" sz="2000" dirty="0"/>
          </a:p>
          <a:p>
            <a:endParaRPr lang="en-GB" sz="2000" dirty="0"/>
          </a:p>
        </p:txBody>
      </p:sp>
      <p:sp>
        <p:nvSpPr>
          <p:cNvPr id="3" name="Title 5">
            <a:extLst>
              <a:ext uri="{FF2B5EF4-FFF2-40B4-BE49-F238E27FC236}">
                <a16:creationId xmlns:a16="http://schemas.microsoft.com/office/drawing/2014/main" id="{97349B43-688A-932F-053A-9A60D10E9C32}"/>
              </a:ext>
            </a:extLst>
          </p:cNvPr>
          <p:cNvSpPr txBox="1">
            <a:spLocks/>
          </p:cNvSpPr>
          <p:nvPr/>
        </p:nvSpPr>
        <p:spPr>
          <a:xfrm>
            <a:off x="445994" y="1397471"/>
            <a:ext cx="10515600" cy="96024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rgbClr val="5F295F"/>
                </a:solidFill>
                <a:latin typeface="Bitter SemiBold" pitchFamily="2" charset="77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5F295F"/>
                </a:solidFill>
                <a:effectLst/>
                <a:uLnTx/>
                <a:uFillTx/>
                <a:latin typeface="Bitter SemiBold" pitchFamily="2" charset="77"/>
                <a:ea typeface="+mj-ea"/>
                <a:cs typeface="+mj-cs"/>
              </a:rPr>
              <a:t>Student Guides </a:t>
            </a:r>
          </a:p>
        </p:txBody>
      </p:sp>
      <p:pic>
        <p:nvPicPr>
          <p:cNvPr id="7" name="Picture 6" descr="A group of people standing in a circle&#10;&#10;Description automatically generated">
            <a:extLst>
              <a:ext uri="{FF2B5EF4-FFF2-40B4-BE49-F238E27FC236}">
                <a16:creationId xmlns:a16="http://schemas.microsoft.com/office/drawing/2014/main" id="{60E24D0A-EC0A-CB07-625E-E1A9ECFD5E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1601" y="1997153"/>
            <a:ext cx="5782136" cy="3048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7879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38ED09-A6F2-81A2-0479-AFD38CA9BC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6AB960DD-D1C7-91AD-CD0C-2A2883AB833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45994" y="2000283"/>
            <a:ext cx="9912927" cy="4042604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GB" sz="3100" u="sng" dirty="0">
                <a:latin typeface="Arial"/>
                <a:cs typeface="Arial"/>
              </a:rPr>
              <a:t>Recruitment of Ambassadors</a:t>
            </a:r>
            <a:endParaRPr lang="en-GB" sz="3100" u="sng" dirty="0"/>
          </a:p>
          <a:p>
            <a:r>
              <a:rPr lang="en-GB" dirty="0"/>
              <a:t>Coordinated by the Officers within our team</a:t>
            </a:r>
          </a:p>
          <a:p>
            <a:r>
              <a:rPr lang="en-GB" dirty="0"/>
              <a:t>Involves an individual interview – only those trained to be guides can interview </a:t>
            </a:r>
          </a:p>
          <a:p>
            <a:pPr marL="0" indent="0">
              <a:buNone/>
            </a:pPr>
            <a:endParaRPr lang="en-GB" sz="3100" dirty="0"/>
          </a:p>
          <a:p>
            <a:pPr marL="0" indent="0">
              <a:buNone/>
            </a:pPr>
            <a:r>
              <a:rPr lang="en-GB" sz="3100" u="sng" dirty="0"/>
              <a:t>Training Evening </a:t>
            </a:r>
          </a:p>
          <a:p>
            <a:r>
              <a:rPr lang="en-GB" dirty="0"/>
              <a:t>Specific role induction e.g. setting up a stand, understanding the UCAS cycle, standards &amp;</a:t>
            </a:r>
          </a:p>
          <a:p>
            <a:pPr marL="0" indent="0">
              <a:buNone/>
            </a:pPr>
            <a:r>
              <a:rPr lang="en-GB" dirty="0"/>
              <a:t>     working with the audience</a:t>
            </a:r>
          </a:p>
          <a:p>
            <a:r>
              <a:rPr lang="en-GB" dirty="0"/>
              <a:t>Expenses</a:t>
            </a:r>
          </a:p>
          <a:p>
            <a:r>
              <a:rPr lang="en-GB" dirty="0"/>
              <a:t>Enhancing course knowledge </a:t>
            </a:r>
          </a:p>
          <a:p>
            <a:endParaRPr lang="en-GB" sz="3100" dirty="0"/>
          </a:p>
          <a:p>
            <a:pPr marL="0" indent="0">
              <a:buNone/>
            </a:pPr>
            <a:r>
              <a:rPr lang="en-GB" sz="3100" u="sng" dirty="0"/>
              <a:t>Types of work for Student Ambassadors</a:t>
            </a:r>
          </a:p>
          <a:p>
            <a:r>
              <a:rPr lang="en-GB" dirty="0">
                <a:latin typeface="Arial"/>
                <a:cs typeface="Arial"/>
              </a:rPr>
              <a:t>All work advertised &amp; allocated via HEAT </a:t>
            </a:r>
            <a:r>
              <a:rPr lang="en-GB" b="1" dirty="0">
                <a:latin typeface="Arial"/>
                <a:cs typeface="Arial"/>
              </a:rPr>
              <a:t>by all team members</a:t>
            </a:r>
            <a:endParaRPr lang="en-GB" b="1" dirty="0"/>
          </a:p>
          <a:p>
            <a:r>
              <a:rPr lang="en-GB" dirty="0"/>
              <a:t>UCAS &amp; UK Uni Events, Careers Fairs, Mock Interviews, Talks in schools alone.</a:t>
            </a:r>
          </a:p>
          <a:p>
            <a:endParaRPr lang="en-GB" sz="1900" dirty="0"/>
          </a:p>
          <a:p>
            <a:pPr marL="0" indent="0">
              <a:buNone/>
            </a:pPr>
            <a:r>
              <a:rPr lang="en-GB" sz="2900" b="1" dirty="0"/>
              <a:t>All Ambassadors are selected and trained to ensure the EHU brand is being represented properly.</a:t>
            </a:r>
            <a:endParaRPr lang="en-GB" sz="1900" dirty="0"/>
          </a:p>
          <a:p>
            <a:pPr marL="0" indent="0">
              <a:buNone/>
            </a:pPr>
            <a:endParaRPr lang="en-GB" sz="1900" dirty="0"/>
          </a:p>
          <a:p>
            <a:endParaRPr lang="en-GB" sz="2000" dirty="0"/>
          </a:p>
          <a:p>
            <a:endParaRPr lang="en-GB" sz="2000" dirty="0"/>
          </a:p>
          <a:p>
            <a:endParaRPr lang="en-GB" sz="2000" dirty="0"/>
          </a:p>
        </p:txBody>
      </p:sp>
      <p:sp>
        <p:nvSpPr>
          <p:cNvPr id="3" name="Title 5">
            <a:extLst>
              <a:ext uri="{FF2B5EF4-FFF2-40B4-BE49-F238E27FC236}">
                <a16:creationId xmlns:a16="http://schemas.microsoft.com/office/drawing/2014/main" id="{864AE6B4-E396-8DFE-AED4-8876944F0778}"/>
              </a:ext>
            </a:extLst>
          </p:cNvPr>
          <p:cNvSpPr txBox="1">
            <a:spLocks/>
          </p:cNvSpPr>
          <p:nvPr/>
        </p:nvSpPr>
        <p:spPr>
          <a:xfrm>
            <a:off x="445994" y="1397471"/>
            <a:ext cx="10515600" cy="960246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rgbClr val="5F295F"/>
                </a:solidFill>
                <a:latin typeface="Bitter SemiBold" pitchFamily="2" charset="77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5F295F"/>
                </a:solidFill>
                <a:effectLst/>
                <a:uLnTx/>
                <a:uFillTx/>
                <a:latin typeface="Bitter SemiBold"/>
              </a:rPr>
              <a:t>Student </a:t>
            </a:r>
            <a:r>
              <a:rPr lang="en-US" sz="3200" dirty="0">
                <a:latin typeface="Bitter SemiBold"/>
              </a:rPr>
              <a:t>Ambassadors 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5F295F"/>
              </a:solidFill>
              <a:effectLst/>
              <a:uLnTx/>
              <a:uFillTx/>
              <a:latin typeface="Bitter SemiBold" pitchFamily="2" charset="77"/>
              <a:ea typeface="+mj-ea"/>
              <a:cs typeface="+mj-cs"/>
            </a:endParaRPr>
          </a:p>
        </p:txBody>
      </p:sp>
      <p:pic>
        <p:nvPicPr>
          <p:cNvPr id="5" name="Picture 4" descr="A person and person standing next to a table&#10;&#10;Description automatically generated">
            <a:extLst>
              <a:ext uri="{FF2B5EF4-FFF2-40B4-BE49-F238E27FC236}">
                <a16:creationId xmlns:a16="http://schemas.microsoft.com/office/drawing/2014/main" id="{4B0A0489-04CE-39DA-93E3-E69A72E65B1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3758" b="11528"/>
          <a:stretch/>
        </p:blipFill>
        <p:spPr>
          <a:xfrm>
            <a:off x="7625704" y="1303960"/>
            <a:ext cx="3034553" cy="4250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2215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38ED09-A6F2-81A2-0479-AFD38CA9BC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6AB960DD-D1C7-91AD-CD0C-2A2883AB833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45994" y="2000283"/>
            <a:ext cx="9912927" cy="404260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sz="3100" u="sng" dirty="0"/>
          </a:p>
          <a:p>
            <a:endParaRPr lang="en-GB" sz="2000" dirty="0"/>
          </a:p>
          <a:p>
            <a:endParaRPr lang="en-GB" sz="2000" dirty="0"/>
          </a:p>
          <a:p>
            <a:endParaRPr lang="en-GB" sz="2000" dirty="0"/>
          </a:p>
        </p:txBody>
      </p:sp>
      <p:sp>
        <p:nvSpPr>
          <p:cNvPr id="3" name="Title 5">
            <a:extLst>
              <a:ext uri="{FF2B5EF4-FFF2-40B4-BE49-F238E27FC236}">
                <a16:creationId xmlns:a16="http://schemas.microsoft.com/office/drawing/2014/main" id="{864AE6B4-E396-8DFE-AED4-8876944F0778}"/>
              </a:ext>
            </a:extLst>
          </p:cNvPr>
          <p:cNvSpPr txBox="1">
            <a:spLocks/>
          </p:cNvSpPr>
          <p:nvPr/>
        </p:nvSpPr>
        <p:spPr>
          <a:xfrm>
            <a:off x="383241" y="1290557"/>
            <a:ext cx="10515600" cy="960246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rgbClr val="5F295F"/>
                </a:solidFill>
                <a:latin typeface="Bitter SemiBold" pitchFamily="2" charset="77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200" dirty="0">
                <a:latin typeface="Bitter SemiBold"/>
              </a:rPr>
              <a:t>Ensuring quality in our Student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5F295F"/>
                </a:solidFill>
                <a:effectLst/>
                <a:uLnTx/>
                <a:uFillTx/>
                <a:latin typeface="Bitter SemiBold"/>
              </a:rPr>
              <a:t> Guides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90102DF-8D2B-1EB9-F08E-DF6E08EB189F}"/>
              </a:ext>
            </a:extLst>
          </p:cNvPr>
          <p:cNvSpPr txBox="1"/>
          <p:nvPr/>
        </p:nvSpPr>
        <p:spPr>
          <a:xfrm>
            <a:off x="445994" y="1805593"/>
            <a:ext cx="9581213" cy="443198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u="sng" dirty="0">
                <a:latin typeface="Arial"/>
                <a:ea typeface="Calibri"/>
                <a:cs typeface="Calibri"/>
              </a:rPr>
              <a:t>Incentives</a:t>
            </a:r>
            <a:endParaRPr lang="en-GB" u="sng" dirty="0">
              <a:latin typeface="Arial"/>
              <a:ea typeface="Calibri"/>
              <a:cs typeface="Arial"/>
            </a:endParaRPr>
          </a:p>
          <a:p>
            <a:endParaRPr lang="en-GB" u="sng" dirty="0">
              <a:latin typeface="Arial"/>
              <a:ea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GB" sz="1600" dirty="0">
                <a:latin typeface="Arial"/>
                <a:ea typeface="Calibri"/>
                <a:cs typeface="Calibri"/>
              </a:rPr>
              <a:t>Students are paid for all work carried out for the department – living wage </a:t>
            </a:r>
          </a:p>
          <a:p>
            <a:pPr marL="285750" indent="-285750">
              <a:buFont typeface="Arial"/>
              <a:buChar char="•"/>
            </a:pPr>
            <a:r>
              <a:rPr lang="en-GB" sz="1600" dirty="0">
                <a:latin typeface="Arial"/>
                <a:ea typeface="Calibri"/>
                <a:cs typeface="Calibri"/>
              </a:rPr>
              <a:t>In the past for continued hard work we have also thanked them with vouchers</a:t>
            </a:r>
          </a:p>
          <a:p>
            <a:pPr marL="285750" indent="-285750">
              <a:buFont typeface="Arial"/>
              <a:buChar char="•"/>
            </a:pPr>
            <a:r>
              <a:rPr lang="en-GB" sz="1600" dirty="0">
                <a:latin typeface="Arial"/>
                <a:ea typeface="Calibri"/>
                <a:cs typeface="Calibri"/>
              </a:rPr>
              <a:t>We have held socials around Christmas time – film nights &amp; quiz nights</a:t>
            </a:r>
          </a:p>
          <a:p>
            <a:pPr marL="285750" indent="-285750">
              <a:buFont typeface="Arial"/>
              <a:buChar char="•"/>
            </a:pPr>
            <a:r>
              <a:rPr lang="en-GB" sz="1600" dirty="0">
                <a:latin typeface="Arial"/>
                <a:ea typeface="Calibri"/>
                <a:cs typeface="Calibri"/>
              </a:rPr>
              <a:t>We regularly update their HEAT profiles with positive feed back </a:t>
            </a:r>
          </a:p>
          <a:p>
            <a:pPr marL="285750" indent="-285750">
              <a:buFont typeface="Arial"/>
              <a:buChar char="•"/>
            </a:pPr>
            <a:r>
              <a:rPr lang="en-GB" sz="1600" dirty="0">
                <a:latin typeface="Arial"/>
                <a:ea typeface="Calibri"/>
                <a:cs typeface="Calibri"/>
              </a:rPr>
              <a:t>Termly refresher training offered</a:t>
            </a:r>
          </a:p>
          <a:p>
            <a:pPr marL="285750" indent="-285750">
              <a:buFont typeface="Arial"/>
              <a:buChar char="•"/>
            </a:pPr>
            <a:r>
              <a:rPr lang="en-GB" sz="1600" dirty="0">
                <a:latin typeface="Arial"/>
                <a:ea typeface="Calibri"/>
                <a:cs typeface="Calibri"/>
              </a:rPr>
              <a:t>Graduation gift</a:t>
            </a:r>
          </a:p>
          <a:p>
            <a:pPr marL="285750" indent="-285750">
              <a:buFont typeface="Arial"/>
              <a:buChar char="•"/>
            </a:pPr>
            <a:r>
              <a:rPr lang="en-GB" sz="1600" dirty="0">
                <a:latin typeface="Arial"/>
                <a:ea typeface="Calibri"/>
                <a:cs typeface="Calibri"/>
              </a:rPr>
              <a:t>Pebble Pad </a:t>
            </a:r>
          </a:p>
          <a:p>
            <a:pPr marL="285750" indent="-285750">
              <a:buFont typeface="Arial"/>
              <a:buChar char="•"/>
            </a:pPr>
            <a:r>
              <a:rPr lang="en-GB" sz="1600" dirty="0">
                <a:latin typeface="Arial"/>
                <a:ea typeface="Calibri"/>
                <a:cs typeface="Calibri"/>
              </a:rPr>
              <a:t>Starting this year, we will have a monthly newsletter for guides to keep updated, as well as fun features so they can get to know our team.</a:t>
            </a:r>
          </a:p>
          <a:p>
            <a:endParaRPr lang="en-GB" dirty="0">
              <a:latin typeface="Arial"/>
              <a:ea typeface="Calibri"/>
              <a:cs typeface="Calibri"/>
            </a:endParaRPr>
          </a:p>
          <a:p>
            <a:r>
              <a:rPr lang="en-GB" u="sng" dirty="0">
                <a:latin typeface="Arial"/>
                <a:ea typeface="Calibri"/>
                <a:cs typeface="Calibri"/>
              </a:rPr>
              <a:t>Disciplinary Procedure </a:t>
            </a:r>
          </a:p>
          <a:p>
            <a:endParaRPr lang="en-GB" u="sng" dirty="0">
              <a:latin typeface="Arial"/>
              <a:ea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GB" sz="1600" dirty="0">
                <a:latin typeface="Arial"/>
                <a:ea typeface="Calibri"/>
                <a:cs typeface="Calibri"/>
              </a:rPr>
              <a:t>All staff trained to confidently follow the diciplinary procedure if a student's behaviour isn't appropriate – 3 strikes leads to dismissal and all notes of warnings are kept on the student's profile for consistency</a:t>
            </a:r>
          </a:p>
        </p:txBody>
      </p:sp>
    </p:spTree>
    <p:extLst>
      <p:ext uri="{BB962C8B-B14F-4D97-AF65-F5344CB8AC3E}">
        <p14:creationId xmlns:p14="http://schemas.microsoft.com/office/powerpoint/2010/main" val="27926873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3D78C70-AF54-53E4-AE63-2413A8875CEF}"/>
              </a:ext>
            </a:extLst>
          </p:cNvPr>
          <p:cNvSpPr txBox="1"/>
          <p:nvPr/>
        </p:nvSpPr>
        <p:spPr>
          <a:xfrm>
            <a:off x="-705394" y="1267025"/>
            <a:ext cx="12897394" cy="70788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-125" normalizeH="0" baseline="0" noProof="0" dirty="0">
                <a:ln>
                  <a:noFill/>
                </a:ln>
                <a:solidFill>
                  <a:srgbClr val="5F295F"/>
                </a:solidFill>
                <a:effectLst/>
                <a:uLnTx/>
                <a:uFillTx/>
                <a:latin typeface="Bitter SemiBold"/>
                <a:ea typeface="+mn-ea"/>
                <a:cs typeface="Arial"/>
              </a:rPr>
              <a:t>Cross Department Working </a:t>
            </a:r>
            <a:endParaRPr kumimoji="0" lang="en-GB" sz="4000" b="1" i="0" u="none" strike="noStrike" kern="1200" cap="none" spc="-125" normalizeH="0" baseline="0" noProof="0" dirty="0">
              <a:ln>
                <a:noFill/>
              </a:ln>
              <a:solidFill>
                <a:srgbClr val="5F295F"/>
              </a:solidFill>
              <a:effectLst/>
              <a:uLnTx/>
              <a:uFillTx/>
              <a:latin typeface="Bitter SemiBold"/>
              <a:cs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6A141DC-B97F-FBA4-5F47-279D9773D186}"/>
              </a:ext>
            </a:extLst>
          </p:cNvPr>
          <p:cNvSpPr txBox="1"/>
          <p:nvPr/>
        </p:nvSpPr>
        <p:spPr>
          <a:xfrm>
            <a:off x="503068" y="2290128"/>
            <a:ext cx="11185864" cy="313932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Working with Careers colleagues to offer support in completing applications, giving feedback for unsuccessful applications</a:t>
            </a:r>
            <a:endParaRPr lang="en-GB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Work with Student Voice colleagues to send over topics students want to be heard on that don’t align with the APP / test student opinion on a bigger scale</a:t>
            </a:r>
            <a:endParaRPr lang="en-GB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Work alongside Marketing and CRM teams – supporting with filming for socials / easing workload for CRM colleagues</a:t>
            </a:r>
            <a:endParaRPr lang="en-GB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Calibri"/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Offering work throughout the year – Graduation, Welcome Weekend, Clearing…</a:t>
            </a:r>
            <a:endParaRPr lang="en-GB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Calibri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endParaRPr lang="en-GB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855116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11C852-E20F-165D-97F9-4754A1F98A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596" y="1041832"/>
            <a:ext cx="10515600" cy="1325563"/>
          </a:xfrm>
        </p:spPr>
        <p:txBody>
          <a:bodyPr/>
          <a:lstStyle/>
          <a:p>
            <a:r>
              <a:rPr lang="en-GB" dirty="0">
                <a:latin typeface="Bitter SemiBold"/>
              </a:rPr>
              <a:t>Reflection Activity</a:t>
            </a: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60315C0-4316-3F53-CE25-C13EE8363BE8}"/>
              </a:ext>
            </a:extLst>
          </p:cNvPr>
          <p:cNvSpPr txBox="1"/>
          <p:nvPr/>
        </p:nvSpPr>
        <p:spPr>
          <a:xfrm>
            <a:off x="644577" y="3165422"/>
            <a:ext cx="11437495" cy="224676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>
              <a:defRPr/>
            </a:pPr>
            <a:r>
              <a:rPr lang="en-GB" sz="2000" b="1" dirty="0">
                <a:solidFill>
                  <a:srgbClr val="000000"/>
                </a:solidFill>
                <a:latin typeface="Arial"/>
                <a:cs typeface="Arial"/>
              </a:rPr>
              <a:t>Using some of the themes from the first activity,</a:t>
            </a:r>
            <a:endParaRPr lang="en-GB" sz="20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en-GB" sz="2000" b="1" dirty="0">
                <a:solidFill>
                  <a:srgbClr val="000000"/>
                </a:solidFill>
                <a:latin typeface="Arial"/>
                <a:cs typeface="Arial"/>
              </a:rPr>
              <a:t>what could you take back to your institution to improve </a:t>
            </a:r>
            <a:endParaRPr lang="en-GB" sz="20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en-GB" sz="2000" b="1" dirty="0">
                <a:solidFill>
                  <a:srgbClr val="000000"/>
                </a:solidFill>
                <a:latin typeface="Arial"/>
                <a:cs typeface="Arial"/>
              </a:rPr>
              <a:t>how you work with student staff?</a:t>
            </a:r>
            <a:endParaRPr lang="en-GB" sz="20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en-GB" sz="20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/>
              <a:buChar char="•"/>
              <a:defRPr/>
            </a:pPr>
            <a:endParaRPr lang="en-GB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en-GB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5050102010706020507" pitchFamily="18" charset="2"/>
              <a:buChar char="•"/>
              <a:defRPr/>
            </a:pPr>
            <a:endParaRPr lang="en-GB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Graphic 2" descr="Thought bubble outline">
            <a:extLst>
              <a:ext uri="{FF2B5EF4-FFF2-40B4-BE49-F238E27FC236}">
                <a16:creationId xmlns:a16="http://schemas.microsoft.com/office/drawing/2014/main" id="{6D715CF0-B8CB-816A-9031-880DF4E47B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21225" y="1397833"/>
            <a:ext cx="9116662" cy="5561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0304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444E777A-BF7D-0D13-E0A1-658F2A0097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7094" y="1969739"/>
            <a:ext cx="2684972" cy="342774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C11C852-E20F-165D-97F9-4754A1F98A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384" y="1199090"/>
            <a:ext cx="10515600" cy="1325563"/>
          </a:xfrm>
        </p:spPr>
        <p:txBody>
          <a:bodyPr/>
          <a:lstStyle/>
          <a:p>
            <a:r>
              <a:rPr lang="en-GB" dirty="0">
                <a:latin typeface="Bitter SemiBold"/>
              </a:rPr>
              <a:t>Sharing best practice</a:t>
            </a:r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8A295E5-CD57-C4F3-FADC-0F4A73E1CDFA}"/>
              </a:ext>
            </a:extLst>
          </p:cNvPr>
          <p:cNvSpPr txBox="1"/>
          <p:nvPr/>
        </p:nvSpPr>
        <p:spPr>
          <a:xfrm>
            <a:off x="442464" y="2672540"/>
            <a:ext cx="7010566" cy="193899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400" dirty="0">
                <a:ea typeface="Calibri"/>
                <a:cs typeface="Calibri"/>
              </a:rPr>
              <a:t>If you're the person in your team who coordinates your student staff scheme, there is a Northwest group for you to gain support from staff at different universities.</a:t>
            </a:r>
          </a:p>
          <a:p>
            <a:endParaRPr lang="en-GB" sz="2400" dirty="0">
              <a:ea typeface="Calibri"/>
              <a:cs typeface="Calibri"/>
            </a:endParaRPr>
          </a:p>
          <a:p>
            <a:r>
              <a:rPr lang="en-GB" sz="2400" b="1" dirty="0">
                <a:ea typeface="Calibri"/>
                <a:cs typeface="Calibri"/>
              </a:rPr>
              <a:t>Join the group on </a:t>
            </a:r>
            <a:r>
              <a:rPr lang="en-GB" sz="2400" b="1" dirty="0">
                <a:solidFill>
                  <a:schemeClr val="tx2">
                    <a:lumMod val="76000"/>
                    <a:lumOff val="24000"/>
                  </a:schemeClr>
                </a:solidFill>
                <a:ea typeface="Calibri"/>
                <a:cs typeface="Calibri"/>
              </a:rPr>
              <a:t>LinkedIn</a:t>
            </a:r>
          </a:p>
        </p:txBody>
      </p:sp>
    </p:spTree>
    <p:extLst>
      <p:ext uri="{BB962C8B-B14F-4D97-AF65-F5344CB8AC3E}">
        <p14:creationId xmlns:p14="http://schemas.microsoft.com/office/powerpoint/2010/main" val="13157199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11C852-E20F-165D-97F9-4754A1F98A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3367" y="1191734"/>
            <a:ext cx="10515600" cy="1325563"/>
          </a:xfrm>
        </p:spPr>
        <p:txBody>
          <a:bodyPr/>
          <a:lstStyle/>
          <a:p>
            <a:r>
              <a:rPr lang="en-GB" dirty="0">
                <a:latin typeface="Bitter SemiBold"/>
              </a:rPr>
              <a:t>Opening Activity</a:t>
            </a: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60315C0-4316-3F53-CE25-C13EE8363BE8}"/>
              </a:ext>
            </a:extLst>
          </p:cNvPr>
          <p:cNvSpPr txBox="1"/>
          <p:nvPr/>
        </p:nvSpPr>
        <p:spPr>
          <a:xfrm>
            <a:off x="457200" y="2428406"/>
            <a:ext cx="11437495" cy="440120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5050102010706020507" pitchFamily="18" charset="2"/>
              <a:buChar char="•"/>
              <a:tabLst/>
              <a:defRPr/>
            </a:pPr>
            <a:endParaRPr lang="en-GB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Do you have opportunities for current students to collaborate on Widening Participation Initiatives? </a:t>
            </a:r>
            <a:endParaRPr lang="en-GB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342900" indent="-342900">
              <a:buFont typeface="Arial"/>
              <a:buChar char="•"/>
              <a:defRPr/>
            </a:pPr>
            <a:r>
              <a:rPr lang="en-GB" sz="2000" dirty="0">
                <a:solidFill>
                  <a:srgbClr val="000000"/>
                </a:solidFill>
                <a:latin typeface="Arial"/>
                <a:cs typeface="Arial"/>
              </a:rPr>
              <a:t>How do you incentivise your student staff?</a:t>
            </a:r>
            <a:endParaRPr lang="en-GB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/>
              <a:buChar char="•"/>
              <a:defRPr/>
            </a:pPr>
            <a:r>
              <a:rPr lang="en-GB" sz="2000" dirty="0">
                <a:solidFill>
                  <a:srgbClr val="000000"/>
                </a:solidFill>
                <a:latin typeface="Arial"/>
                <a:cs typeface="Arial"/>
              </a:rPr>
              <a:t>What types of work do you advertise to your student staff?</a:t>
            </a:r>
            <a:endParaRPr lang="en-GB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/>
              <a:buChar char="•"/>
              <a:defRPr/>
            </a:pPr>
            <a:r>
              <a:rPr lang="en-GB" sz="2000" dirty="0">
                <a:solidFill>
                  <a:srgbClr val="000000"/>
                </a:solidFill>
                <a:latin typeface="Arial"/>
                <a:cs typeface="Arial"/>
              </a:rPr>
              <a:t>What is the application process like for your student staff?</a:t>
            </a:r>
            <a:endParaRPr lang="en-GB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/>
              <a:buChar char="•"/>
              <a:defRPr/>
            </a:pPr>
            <a:r>
              <a:rPr lang="en-GB" sz="2000" dirty="0">
                <a:solidFill>
                  <a:srgbClr val="000000"/>
                </a:solidFill>
                <a:latin typeface="Arial"/>
                <a:cs typeface="Arial"/>
              </a:rPr>
              <a:t>What process do you use to advertise work?</a:t>
            </a:r>
            <a:endParaRPr lang="en-GB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/>
              <a:buChar char="•"/>
              <a:defRPr/>
            </a:pPr>
            <a:r>
              <a:rPr lang="en-GB" sz="2000" dirty="0">
                <a:solidFill>
                  <a:srgbClr val="000000"/>
                </a:solidFill>
                <a:latin typeface="Arial"/>
                <a:cs typeface="Arial"/>
              </a:rPr>
              <a:t>How regularly do you offer training? </a:t>
            </a:r>
            <a:endParaRPr lang="en-GB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/>
              <a:buChar char="•"/>
              <a:defRPr/>
            </a:pPr>
            <a:r>
              <a:rPr lang="en-GB" sz="2000" dirty="0">
                <a:solidFill>
                  <a:srgbClr val="000000"/>
                </a:solidFill>
                <a:latin typeface="Arial"/>
                <a:cs typeface="Arial"/>
              </a:rPr>
              <a:t>Do you have different levels of student staff? E.g. Senior Ambassadors</a:t>
            </a:r>
            <a:endParaRPr lang="en-GB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/>
              <a:buChar char="•"/>
              <a:defRPr/>
            </a:pPr>
            <a:r>
              <a:rPr lang="en-GB" sz="2000" dirty="0">
                <a:solidFill>
                  <a:srgbClr val="000000"/>
                </a:solidFill>
                <a:latin typeface="Arial"/>
                <a:cs typeface="Arial"/>
              </a:rPr>
              <a:t>Do you have a disciplinary process in place?</a:t>
            </a:r>
            <a:endParaRPr lang="en-GB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en-GB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/>
              <a:buChar char="•"/>
              <a:defRPr/>
            </a:pPr>
            <a:endParaRPr lang="en-GB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en-GB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5050102010706020507" pitchFamily="18" charset="2"/>
              <a:buChar char="•"/>
              <a:defRPr/>
            </a:pPr>
            <a:endParaRPr lang="en-GB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58546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5">
            <a:extLst>
              <a:ext uri="{FF2B5EF4-FFF2-40B4-BE49-F238E27FC236}">
                <a16:creationId xmlns:a16="http://schemas.microsoft.com/office/drawing/2014/main" id="{ABF8BF6D-FF24-9744-B769-5C71275E309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8499" r="8499"/>
          <a:stretch>
            <a:fillRect/>
          </a:stretch>
        </p:blipFill>
        <p:spPr>
          <a:xfrm>
            <a:off x="0" y="-17069"/>
            <a:ext cx="12192000" cy="687506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DCEC211-32A1-284C-8E03-5012BE45E3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54516"/>
            <a:ext cx="10515600" cy="2677727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  <a:latin typeface="Bitter SemiBold"/>
              </a:rPr>
              <a:t> Student Staff at Edge Hill</a:t>
            </a:r>
          </a:p>
        </p:txBody>
      </p:sp>
    </p:spTree>
    <p:extLst>
      <p:ext uri="{BB962C8B-B14F-4D97-AF65-F5344CB8AC3E}">
        <p14:creationId xmlns:p14="http://schemas.microsoft.com/office/powerpoint/2010/main" val="31716476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4FEA43-6BE0-AB1D-3CDF-5BFC3B018C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9C110E3C-4693-DC68-464C-0B39939C25C2}"/>
              </a:ext>
            </a:extLst>
          </p:cNvPr>
          <p:cNvSpPr/>
          <p:nvPr/>
        </p:nvSpPr>
        <p:spPr>
          <a:xfrm>
            <a:off x="4437442" y="2662951"/>
            <a:ext cx="2294965" cy="1900519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0C74348-3C52-4662-72C0-82D05AB9644C}"/>
              </a:ext>
            </a:extLst>
          </p:cNvPr>
          <p:cNvSpPr txBox="1"/>
          <p:nvPr/>
        </p:nvSpPr>
        <p:spPr>
          <a:xfrm>
            <a:off x="4580965" y="2808592"/>
            <a:ext cx="197223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5F295F"/>
                </a:solidFill>
                <a:latin typeface="Bitter SemiBold"/>
                <a:cs typeface="Arial" panose="020B0604020202020204" pitchFamily="34" charset="0"/>
              </a:rPr>
              <a:t>Types of support our students provide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A599F78-8786-C568-2BDA-8D10417DCFCB}"/>
              </a:ext>
            </a:extLst>
          </p:cNvPr>
          <p:cNvCxnSpPr/>
          <p:nvPr/>
        </p:nvCxnSpPr>
        <p:spPr>
          <a:xfrm>
            <a:off x="6741459" y="3568888"/>
            <a:ext cx="1604682" cy="8496"/>
          </a:xfrm>
          <a:prstGeom prst="line">
            <a:avLst/>
          </a:prstGeom>
          <a:ln w="19050">
            <a:solidFill>
              <a:schemeClr val="accent4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42CD5FE-DAF8-264D-275B-A8A1D118F39F}"/>
              </a:ext>
            </a:extLst>
          </p:cNvPr>
          <p:cNvCxnSpPr>
            <a:cxnSpLocks/>
          </p:cNvCxnSpPr>
          <p:nvPr/>
        </p:nvCxnSpPr>
        <p:spPr>
          <a:xfrm>
            <a:off x="6378214" y="4285145"/>
            <a:ext cx="1210235" cy="774978"/>
          </a:xfrm>
          <a:prstGeom prst="line">
            <a:avLst/>
          </a:prstGeom>
          <a:ln w="19050">
            <a:solidFill>
              <a:schemeClr val="accent4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EBD1010-CE00-C85E-FA8B-E566682FE974}"/>
              </a:ext>
            </a:extLst>
          </p:cNvPr>
          <p:cNvCxnSpPr>
            <a:cxnSpLocks/>
            <a:endCxn id="2" idx="3"/>
          </p:cNvCxnSpPr>
          <p:nvPr/>
        </p:nvCxnSpPr>
        <p:spPr>
          <a:xfrm flipV="1">
            <a:off x="3556878" y="4285145"/>
            <a:ext cx="1216654" cy="760073"/>
          </a:xfrm>
          <a:prstGeom prst="line">
            <a:avLst/>
          </a:prstGeom>
          <a:ln w="19050">
            <a:solidFill>
              <a:schemeClr val="accent4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9BD16BE-3EFB-95C5-FF2C-D08B86903FF6}"/>
              </a:ext>
            </a:extLst>
          </p:cNvPr>
          <p:cNvCxnSpPr>
            <a:cxnSpLocks/>
          </p:cNvCxnSpPr>
          <p:nvPr/>
        </p:nvCxnSpPr>
        <p:spPr>
          <a:xfrm flipV="1">
            <a:off x="6459070" y="2106951"/>
            <a:ext cx="1147483" cy="879235"/>
          </a:xfrm>
          <a:prstGeom prst="line">
            <a:avLst/>
          </a:prstGeom>
          <a:ln w="19050">
            <a:solidFill>
              <a:schemeClr val="accent4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ACF35FC-B067-D054-0063-E165A8E3165C}"/>
              </a:ext>
            </a:extLst>
          </p:cNvPr>
          <p:cNvCxnSpPr/>
          <p:nvPr/>
        </p:nvCxnSpPr>
        <p:spPr>
          <a:xfrm>
            <a:off x="2841812" y="3594846"/>
            <a:ext cx="1604682" cy="8496"/>
          </a:xfrm>
          <a:prstGeom prst="line">
            <a:avLst/>
          </a:prstGeom>
          <a:ln w="19050">
            <a:solidFill>
              <a:schemeClr val="accent4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F33FDA3-4EBC-8DAA-3E12-04D0DA40C7DF}"/>
              </a:ext>
            </a:extLst>
          </p:cNvPr>
          <p:cNvCxnSpPr>
            <a:cxnSpLocks/>
          </p:cNvCxnSpPr>
          <p:nvPr/>
        </p:nvCxnSpPr>
        <p:spPr>
          <a:xfrm>
            <a:off x="3581400" y="2030275"/>
            <a:ext cx="1201271" cy="892928"/>
          </a:xfrm>
          <a:prstGeom prst="line">
            <a:avLst/>
          </a:prstGeom>
          <a:ln w="19050">
            <a:solidFill>
              <a:schemeClr val="accent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E89792E4-AD24-840B-C9A9-963349232665}"/>
              </a:ext>
            </a:extLst>
          </p:cNvPr>
          <p:cNvSpPr txBox="1"/>
          <p:nvPr/>
        </p:nvSpPr>
        <p:spPr>
          <a:xfrm>
            <a:off x="7476564" y="1532105"/>
            <a:ext cx="1739153" cy="9233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dirty="0">
                <a:latin typeface="Arial"/>
                <a:cs typeface="Arial"/>
              </a:rPr>
              <a:t>Events in schools &amp; on campus</a:t>
            </a:r>
            <a:r>
              <a:rPr lang="en-GB" dirty="0">
                <a:solidFill>
                  <a:srgbClr val="5F295F"/>
                </a:solidFill>
                <a:latin typeface="Arial"/>
                <a:cs typeface="Arial"/>
              </a:rPr>
              <a:t>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3100819-05C2-3997-9735-F86B2B81F3A7}"/>
              </a:ext>
            </a:extLst>
          </p:cNvPr>
          <p:cNvSpPr txBox="1"/>
          <p:nvPr/>
        </p:nvSpPr>
        <p:spPr>
          <a:xfrm>
            <a:off x="7978676" y="3290044"/>
            <a:ext cx="1739153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dirty="0">
                <a:latin typeface="Arial"/>
                <a:cs typeface="Arial"/>
              </a:rPr>
              <a:t>Panel Members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7842B10-8420-9EC8-C0DF-4C69263CE9EA}"/>
              </a:ext>
            </a:extLst>
          </p:cNvPr>
          <p:cNvSpPr txBox="1"/>
          <p:nvPr/>
        </p:nvSpPr>
        <p:spPr>
          <a:xfrm>
            <a:off x="7185125" y="5090901"/>
            <a:ext cx="1739153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dirty="0">
                <a:latin typeface="Arial"/>
                <a:cs typeface="Arial"/>
              </a:rPr>
              <a:t>Admin Support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3264228-C983-1740-EF8F-063479EB0FEC}"/>
              </a:ext>
            </a:extLst>
          </p:cNvPr>
          <p:cNvSpPr txBox="1"/>
          <p:nvPr/>
        </p:nvSpPr>
        <p:spPr>
          <a:xfrm>
            <a:off x="2573001" y="5060123"/>
            <a:ext cx="1739153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dirty="0">
                <a:latin typeface="Arial"/>
                <a:cs typeface="Arial"/>
              </a:rPr>
              <a:t>Clearing</a:t>
            </a:r>
            <a:r>
              <a:rPr lang="en-GB" sz="2000" dirty="0">
                <a:latin typeface="Arial"/>
                <a:cs typeface="Arial"/>
              </a:rPr>
              <a:t>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C0B4A1F-7C5A-60A8-52C9-0FB205EFF89F}"/>
              </a:ext>
            </a:extLst>
          </p:cNvPr>
          <p:cNvSpPr txBox="1"/>
          <p:nvPr/>
        </p:nvSpPr>
        <p:spPr>
          <a:xfrm>
            <a:off x="1364833" y="3384222"/>
            <a:ext cx="1739153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dirty="0">
                <a:latin typeface="Arial"/>
                <a:cs typeface="Arial"/>
              </a:rPr>
              <a:t>Social Media</a:t>
            </a:r>
            <a:r>
              <a:rPr lang="en-GB" dirty="0">
                <a:solidFill>
                  <a:srgbClr val="5F295F"/>
                </a:solidFill>
                <a:latin typeface="Arial"/>
                <a:cs typeface="Arial"/>
              </a:rPr>
              <a:t>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29BFCDE-2880-4DEC-1632-EC561FF26CAB}"/>
              </a:ext>
            </a:extLst>
          </p:cNvPr>
          <p:cNvSpPr txBox="1"/>
          <p:nvPr/>
        </p:nvSpPr>
        <p:spPr>
          <a:xfrm>
            <a:off x="2120196" y="1660943"/>
            <a:ext cx="1739153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dirty="0">
                <a:latin typeface="Arial"/>
                <a:cs typeface="Arial"/>
              </a:rPr>
              <a:t>Student Voice</a:t>
            </a:r>
          </a:p>
        </p:txBody>
      </p:sp>
    </p:spTree>
    <p:extLst>
      <p:ext uri="{BB962C8B-B14F-4D97-AF65-F5344CB8AC3E}">
        <p14:creationId xmlns:p14="http://schemas.microsoft.com/office/powerpoint/2010/main" val="32859128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DCBFEF7C-D94B-1CC8-F581-05346F9C27CA}"/>
              </a:ext>
            </a:extLst>
          </p:cNvPr>
          <p:cNvSpPr txBox="1"/>
          <p:nvPr/>
        </p:nvSpPr>
        <p:spPr>
          <a:xfrm>
            <a:off x="-705394" y="1292505"/>
            <a:ext cx="1289739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-125" normalizeH="0" baseline="0" noProof="0" dirty="0">
                <a:ln>
                  <a:noFill/>
                </a:ln>
                <a:solidFill>
                  <a:srgbClr val="5F295F"/>
                </a:solidFill>
                <a:effectLst/>
                <a:uLnTx/>
                <a:uFillTx/>
                <a:latin typeface="Bitter SemiBold"/>
                <a:ea typeface="+mn-ea"/>
                <a:cs typeface="Arial" panose="020B0604020202020204" pitchFamily="34" charset="0"/>
              </a:rPr>
              <a:t>What are the Student Advisory Panels?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5EA9CC1-04FF-C6C5-D5B4-150CFE8150EA}"/>
              </a:ext>
            </a:extLst>
          </p:cNvPr>
          <p:cNvSpPr txBox="1"/>
          <p:nvPr/>
        </p:nvSpPr>
        <p:spPr>
          <a:xfrm>
            <a:off x="635725" y="3054957"/>
            <a:ext cx="11086012" cy="20061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Student Advisory Panels provide a platform for EH students to offer their feedback, ideas and opinions </a:t>
            </a:r>
            <a:r>
              <a:rPr lang="en-GB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giving them the </a:t>
            </a:r>
            <a:r>
              <a:rPr lang="en-GB" sz="2000" i="0" dirty="0">
                <a:solidFill>
                  <a:srgbClr val="1D1D1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opportunity to shape the future of our university services to ensure our university remains inclusive to the needs of everyone.</a:t>
            </a:r>
            <a:endParaRPr kumimoji="0" lang="en-GB" sz="20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 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44891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DCBFEF7C-D94B-1CC8-F581-05346F9C27CA}"/>
              </a:ext>
            </a:extLst>
          </p:cNvPr>
          <p:cNvSpPr txBox="1"/>
          <p:nvPr/>
        </p:nvSpPr>
        <p:spPr>
          <a:xfrm>
            <a:off x="219449" y="1476531"/>
            <a:ext cx="1289739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-125" normalizeH="0" baseline="0" noProof="0" dirty="0">
                <a:ln>
                  <a:noFill/>
                </a:ln>
                <a:solidFill>
                  <a:srgbClr val="5F295F"/>
                </a:solidFill>
                <a:effectLst/>
                <a:uLnTx/>
                <a:uFillTx/>
                <a:latin typeface="Bitter SemiBold"/>
                <a:ea typeface="+mn-ea"/>
                <a:cs typeface="Arial" panose="020B0604020202020204" pitchFamily="34" charset="0"/>
              </a:rPr>
              <a:t>Who?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1871240-1324-EC8E-6CB4-0DE616AD90D9}"/>
              </a:ext>
            </a:extLst>
          </p:cNvPr>
          <p:cNvSpPr txBox="1"/>
          <p:nvPr/>
        </p:nvSpPr>
        <p:spPr>
          <a:xfrm>
            <a:off x="281161" y="2245972"/>
            <a:ext cx="11060631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11 fixed panels a year which students from intersectional key APP target groups can attend;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Black, Asian, Minority Ethnic students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Disabled students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Students who were previous eligible for Free School Meals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Care Experienced and Estranged students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BTEC students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Mature students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First in family students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Adhoc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panels can be call if particular individual groups need to be consulted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01281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49830BE7-3B0C-F8F0-3B29-BDDB0964D912}"/>
              </a:ext>
            </a:extLst>
          </p:cNvPr>
          <p:cNvSpPr txBox="1"/>
          <p:nvPr/>
        </p:nvSpPr>
        <p:spPr>
          <a:xfrm>
            <a:off x="368981" y="1996737"/>
            <a:ext cx="11454037" cy="9961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B0B7DA5-5C5D-F07E-AA1C-EDB60A655F9B}"/>
              </a:ext>
            </a:extLst>
          </p:cNvPr>
          <p:cNvSpPr txBox="1"/>
          <p:nvPr/>
        </p:nvSpPr>
        <p:spPr>
          <a:xfrm>
            <a:off x="-4804363" y="1365795"/>
            <a:ext cx="12897394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800" b="1" i="0" u="none" strike="noStrike" kern="1200" cap="none" spc="-125" normalizeH="0" baseline="0" noProof="0" dirty="0">
                <a:ln>
                  <a:noFill/>
                </a:ln>
                <a:solidFill>
                  <a:srgbClr val="5F295F"/>
                </a:solidFill>
                <a:effectLst/>
                <a:uLnTx/>
                <a:uFillTx/>
                <a:latin typeface="Bitter SemiBold"/>
                <a:ea typeface="+mn-ea"/>
                <a:cs typeface="Arial" panose="020B0604020202020204" pitchFamily="34" charset="0"/>
              </a:rPr>
              <a:t>Recruitment</a:t>
            </a:r>
            <a:r>
              <a:rPr kumimoji="0" lang="en-GB" sz="3800" b="1" i="0" u="none" strike="noStrike" kern="1200" cap="none" spc="-125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itter SemiBold"/>
                <a:ea typeface="+mn-ea"/>
                <a:cs typeface="Arial" panose="020B0604020202020204" pitchFamily="34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800" b="1" i="0" u="none" strike="noStrike" kern="1200" cap="none" spc="-125" normalizeH="0" baseline="0" noProof="0" dirty="0">
              <a:ln>
                <a:noFill/>
              </a:ln>
              <a:solidFill>
                <a:srgbClr val="5F295F"/>
              </a:solidFill>
              <a:effectLst/>
              <a:uLnTx/>
              <a:uFillTx/>
              <a:latin typeface="Bitter SemiBold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FD65329-5EB6-54BB-D017-25FBF5590B16}"/>
              </a:ext>
            </a:extLst>
          </p:cNvPr>
          <p:cNvSpPr txBox="1"/>
          <p:nvPr/>
        </p:nvSpPr>
        <p:spPr>
          <a:xfrm>
            <a:off x="368980" y="2280668"/>
            <a:ext cx="11454037" cy="40062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Online application form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Why you would like to be a Student Advisory Panel member / outline the skills and attributes needed / 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why is equality of opportunity and equality, diversity and inclusion are important to you 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600" dirty="0">
              <a:solidFill>
                <a:srgbClr val="000000"/>
              </a:solidFill>
              <a:highlight>
                <a:srgbClr val="FFFFFF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Interview Process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Mock panel is held to see if students are;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lang="en-GB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highlight>
                <a:srgbClr val="FFFFFF"/>
              </a:highligh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Able to confidently share their views</a:t>
            </a:r>
            <a:endParaRPr lang="en-GB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highlight>
                <a:srgbClr val="FFFFFF"/>
              </a:highligh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Be considerate of the views of others</a:t>
            </a:r>
            <a:endParaRPr lang="en-GB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highlight>
                <a:srgbClr val="FFFFFF"/>
              </a:highligh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Interested and enthused by EDI work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13640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49830BE7-3B0C-F8F0-3B29-BDDB0964D912}"/>
              </a:ext>
            </a:extLst>
          </p:cNvPr>
          <p:cNvSpPr txBox="1"/>
          <p:nvPr/>
        </p:nvSpPr>
        <p:spPr>
          <a:xfrm>
            <a:off x="368981" y="1996737"/>
            <a:ext cx="11454037" cy="9961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B0B7DA5-5C5D-F07E-AA1C-EDB60A655F9B}"/>
              </a:ext>
            </a:extLst>
          </p:cNvPr>
          <p:cNvSpPr txBox="1"/>
          <p:nvPr/>
        </p:nvSpPr>
        <p:spPr>
          <a:xfrm>
            <a:off x="-102783" y="362301"/>
            <a:ext cx="12897394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800" b="1" i="0" u="none" strike="noStrike" kern="1200" cap="none" spc="-125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itter SemiBold"/>
                <a:ea typeface="+mn-ea"/>
                <a:cs typeface="Arial" panose="020B0604020202020204" pitchFamily="34" charset="0"/>
              </a:rPr>
              <a:t>Recruitment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800" b="1" i="0" u="none" strike="noStrike" kern="1200" cap="none" spc="-125" normalizeH="0" baseline="0" noProof="0" dirty="0">
              <a:ln>
                <a:noFill/>
              </a:ln>
              <a:solidFill>
                <a:srgbClr val="5F295F"/>
              </a:solidFill>
              <a:effectLst/>
              <a:uLnTx/>
              <a:uFillTx/>
              <a:latin typeface="Bitter SemiBold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FD65329-5EB6-54BB-D017-25FBF5590B16}"/>
              </a:ext>
            </a:extLst>
          </p:cNvPr>
          <p:cNvSpPr txBox="1"/>
          <p:nvPr/>
        </p:nvSpPr>
        <p:spPr>
          <a:xfrm>
            <a:off x="152049" y="1411091"/>
            <a:ext cx="11454037" cy="47438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u="sng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Training</a:t>
            </a:r>
            <a:endParaRPr kumimoji="0" lang="en-GB" b="1" i="0" u="sng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>
                <a:solidFill>
                  <a:srgbClr val="000000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One 2-hour evening session per year for new and existing members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>
                <a:solidFill>
                  <a:srgbClr val="000000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Updates / changes communicated form evaluation process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>
                <a:solidFill>
                  <a:srgbClr val="000000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Covers; what WP is, aims and rationale of the programme, expectations, logistics, student voice and evaluation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>
              <a:solidFill>
                <a:srgbClr val="000000"/>
              </a:solidFill>
              <a:highlight>
                <a:srgbClr val="FFFFFF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Incentives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Paid opportunity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CV material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Opportunity to make real change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Provide further work opportunities for panel members in marketing campaigns, prospectus and more</a:t>
            </a:r>
            <a:endParaRPr lang="en-GB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Create friendships / improve sense of belonging</a:t>
            </a:r>
            <a:endParaRPr kumimoji="0" lang="en-GB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39510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DCBFEF7C-D94B-1CC8-F581-05346F9C27CA}"/>
              </a:ext>
            </a:extLst>
          </p:cNvPr>
          <p:cNvSpPr txBox="1"/>
          <p:nvPr/>
        </p:nvSpPr>
        <p:spPr>
          <a:xfrm>
            <a:off x="-421258" y="1430536"/>
            <a:ext cx="1289739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-125" normalizeH="0" baseline="0" noProof="0" dirty="0">
                <a:ln>
                  <a:noFill/>
                </a:ln>
                <a:solidFill>
                  <a:srgbClr val="5F295F"/>
                </a:solidFill>
                <a:effectLst/>
                <a:uLnTx/>
                <a:uFillTx/>
                <a:latin typeface="Bitter SemiBold"/>
                <a:ea typeface="+mn-ea"/>
                <a:cs typeface="Arial" panose="020B0604020202020204" pitchFamily="34" charset="0"/>
              </a:rPr>
              <a:t>Impact and changes made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7C5EECA-1957-45DE-AF7B-8B5908BFFFF1}"/>
              </a:ext>
            </a:extLst>
          </p:cNvPr>
          <p:cNvSpPr txBox="1"/>
          <p:nvPr/>
        </p:nvSpPr>
        <p:spPr>
          <a:xfrm>
            <a:off x="204187" y="2435473"/>
            <a:ext cx="1165638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Developing a Race, Ethnicity and Religion staff training toolkit- with students reviewing the toolkits content and featuring in the training videos discussing their experiences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Took part in a listening workshop with the Pro-Vice Chancellor around the experiences of Care Leaver, Care Experienced and Estranged Students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Supported in the planning and design of WP On-Course / Access Support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Programmes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Reviewing Black History Month Celebrations, with panel members volunteering to be advisors to the Black History Month Committee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21286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 EHU Colours">
      <a:dk1>
        <a:srgbClr val="000000"/>
      </a:dk1>
      <a:lt1>
        <a:srgbClr val="FFFFFF"/>
      </a:lt1>
      <a:dk2>
        <a:srgbClr val="011E41"/>
      </a:dk2>
      <a:lt2>
        <a:srgbClr val="F0D283"/>
      </a:lt2>
      <a:accent1>
        <a:srgbClr val="AD8EAB"/>
      </a:accent1>
      <a:accent2>
        <a:srgbClr val="D5C5D3"/>
      </a:accent2>
      <a:accent3>
        <a:srgbClr val="8DAA95"/>
      </a:accent3>
      <a:accent4>
        <a:srgbClr val="C5D3C8"/>
      </a:accent4>
      <a:accent5>
        <a:srgbClr val="FF9E18"/>
      </a:accent5>
      <a:accent6>
        <a:srgbClr val="00BCE1"/>
      </a:accent6>
      <a:hlink>
        <a:srgbClr val="E1241A"/>
      </a:hlink>
      <a:folHlink>
        <a:srgbClr val="00615B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258</TotalTime>
  <Words>980</Words>
  <Application>Microsoft Office PowerPoint</Application>
  <PresentationFormat>Widescreen</PresentationFormat>
  <Paragraphs>158</Paragraphs>
  <Slides>16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Bitter SemiBold</vt:lpstr>
      <vt:lpstr>Calibri</vt:lpstr>
      <vt:lpstr>Wingdings</vt:lpstr>
      <vt:lpstr>Office Theme</vt:lpstr>
      <vt:lpstr>Getting the most from your Student Staff.  Caitlin McEllenborough – Education Liaison Officer  Jo McKenna – Student Success Officer </vt:lpstr>
      <vt:lpstr>Opening Activity</vt:lpstr>
      <vt:lpstr> Student Staff at Edge Hill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Reflection Activity</vt:lpstr>
      <vt:lpstr>Sharing best practice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Andy Butler</dc:creator>
  <cp:lastModifiedBy>Caitlin McEllenborough</cp:lastModifiedBy>
  <cp:revision>283</cp:revision>
  <dcterms:created xsi:type="dcterms:W3CDTF">2022-06-16T10:38:33Z</dcterms:created>
  <dcterms:modified xsi:type="dcterms:W3CDTF">2024-09-12T08:42:02Z</dcterms:modified>
</cp:coreProperties>
</file>